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sw"/>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s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72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Mwana wa Pili alipotea na amepatikana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Maswali</a:t>
            </a:r>
            <a:r xmlns:a="http://schemas.openxmlformats.org/drawingml/2006/main">
              <a:rPr altLang="en-US" lang="s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Baba alimtendeaje mwana wa pili aliporudi?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Alimfukuza mwana wa pili.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Alimpiga mwana wa pili.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Hakumwona mwana wa pili.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Alimkaribisha mwana wa pili kwa furaha.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Alimkaribisha mwana wa pili kwa furaha.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81Neno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Mdaiwa Aliyedaiwa Talanta Elfu Kumi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w" sz="3600"/>
              <a:t>'Je, haikukupasa kumhurumia mtumishi mwenzako kama nilivyokuhurumia wewe?'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18:</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Kulikuwa na mtu aliyekuwa na deni la mfalme talanta elfu kumi. Mfalme alimhurumia mtu huyo, akafuta deni.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huyo mtu alipotoka nje, akamkuta mtumishi mwenzake aliyekuwa na deni lake la dinari mia moja. Alimshika na kumkasirikia. “Nilipe deni lako!”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Naye akamtupa mtumishi mwenzake gerezani. Mfalme alisikia habari hii kutoka kwa mtumishi wake mwingine.</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Ndipo mfalme akakasirika, akamwita mtumishi arudi. “Nilifuta deni lako lote hilo kwa sababu ulinisihi. Je! haikukupasa kuwahurumia watumishi wenzako kama mimi nilivyokuhurumia wewe?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“Kama Baba yetu wa mbinguni alivyowasamehe ninyi, ninyi mnapaswa kusameheana.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Mtumishi aliondolewa deni kubwa sana la talanta elfu kumi.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hakumsamehe mtumishi mwenzake aliyekuwa na deni lake la dinari mia moja.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Huu ni tabia ya kukosa shukrani.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Pia tulisamehewa na kuokolewa kwa neema kupitia Yesu.</a:t>
            </a:r>
            <a:r xmlns:a="http://schemas.openxmlformats.org/drawingml/2006/main">
              <a:rPr altLang="en-US" lang="sw" sz="3200">
                <a:solidFill>
                  <a:schemeClr val="tx1">
                    <a:lumMod val="65000"/>
                    <a:lumOff val="35000"/>
                  </a:schemeClr>
                </a:solidFill>
              </a:rPr>
              <a:t> </a:t>
            </a:r>
            <a:r xmlns:a="http://schemas.openxmlformats.org/drawingml/2006/main">
              <a:rPr altLang="ko-KR" lang="sw" sz="3200">
                <a:solidFill>
                  <a:schemeClr val="tx1">
                    <a:lumMod val="65000"/>
                    <a:lumOff val="35000"/>
                  </a:schemeClr>
                </a:solidFill>
              </a:rPr>
              <a:t>Tusipoisahau neema hiyo inatupasa kuwasamehe waliotukosea.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anayetusamehe na kutupenda mpaka mwisho.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Je, aliandikiwa pesa ngapi na mfalme??</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dinari mia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dinari mia mbili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talanta mia moja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talanta elfu kumi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talanta elfu kumi</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w" sz="4000"/>
              <a:t>Kwa maana huyu mwanangu alikuwa amekufa, naye yu hai tena; alikuwa amepotea naye amepatikana.' Basi wakaanza kusherehekea.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sw" sz="3600"/>
              <a:t>'Je, haikukupasa kumhurumia mtumishi mwenzako kama nilivyokuhurumia wewe?'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18:</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82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Hosana kwa Mwana wa Daudi!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Makutano waliomtangulia na wale waliomfuata wakapaza sauti, wakisema, Hosana, Mwana wa Daudi! "Abarikiwe yeye ajaye kwa jina la Bwana!" "Hosana juu mbinguni!"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sw" altLang="ko-KR" sz="2600">
                <a:solidFill>
                  <a:schemeClr val="tx1">
                    <a:lumMod val="65000"/>
                    <a:lumOff val="35000"/>
                  </a:schemeClr>
                </a:solidFill>
              </a:rPr>
              <a:t>Yesu alipokaribia Yerusalemu, aliwatuma wanafunzi wawili, akisema, “Nendeni kijijini, nanyi mtamkuta punda akiwa na mwana-punda karibu naye. Wafungueni na mniletee.”</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Wanafunzi wawili waliingia kijijini wakafanya kama Yesu alivyowaagiza.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Walimkuta punda. “Bwana anawahitaji.” Kisha mmiliki akawatuma mara moja.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alipanda mwana-punda na kuingia Yerusalemu. Makutano waliomtangulia na kupaza sauti, wakisema, Hosana, Mwana wa Daudi!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Ukweli wa kwamba Yesu alipanda punda mchanga na kwamba alikaribishwa na umati ulifanywa kulingana na unabii uliorekodiwa wa Biblia. Lakini hakuna mtu aliyejua kuhusu hilo.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alikuwa amepanda mwana-punda, umati wa watu ukapiga kelele,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'Hosana kwa Mwana wa Daudi!'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Wote walitabiriwa katika Biblia.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Yesu aliishi kwa utii,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kama ilivyoandikwa katika Biblia.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Sisi tunaomfuata Yesu lazima tutii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neno la Mungu kabisa.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mfalme wetu anayestahili sifa na utukufu.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w">
                <a:solidFill>
                  <a:schemeClr val="tx1">
                    <a:lumMod val="50000"/>
                    <a:lumOff val="50000"/>
                  </a:schemeClr>
                </a:solidFill>
              </a:rPr>
              <a:t>73 Neno la Mungu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sw" sz="4400"/>
              <a:t>Yesu Amfufua Lazaro kutoka kwa Wafu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alipanda nini hadi Yerusalemu?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mtoto wa punda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mtoto wa farasi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mtoto wa tembo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ngamia mchanga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mtoto wa punda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sw" sz="3600"/>
              <a:t>Makutano waliomtangulia na wale waliomfuata wakapaza sauti, wakisema, Hosana, Mwana wa Daudi! "Abarikiwe yeye ajaye kwa jina la Bwana!" "Hosana juu mbinguni!"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83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Nyumba yangu ni nyumba ya sala.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Akawaambia, Imeandikwa, Nyumba yangu itaitwa nyumba ya sala, lakini ninyi mnaifanya kuwa pango la wanyang'anyi.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aliingia katika hekalu la Yerusalemu. Kulikuwa na wafanyabiashara wengi na wabadili fedha ndani ya hekalu.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alipindua meza za wabadili-fedha na viti vya wale waliokuwa wakiuza njiwa. Aliwafukuza wote waliokuwa wakinunua na kuuza huko.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kwa hasira, “Imeandikwa, Nyumba yangu itaitwa nyumba ya sala, lakini ninyi mnaifanya kuwa pango la wanyang’anyi.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aliwafukuza wafanyabiashara nje ya hekalu na kuponya wagonjwa hekaluni.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Hekalu, kanisa, ni mahali pa kuabudu na kusali kwa Mungu.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Yesu alikasirishwa na umati ambao uligeuza eneo hilo kuwa mahali pa biashara.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Unakuja kanisani kwa ajili ya nini?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Kanisani, lazima ukutane na Mungu kwa ibada na maombi.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mmiliki wa kanisa. Yesu ndiye anayepokea ibada na maombi yetu kutoka kwa kanisa.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w" sz="3600"/>
              <a:t>Yesu akamwambia, Mimi ndimi huo ufufuo na uzima. Yeye aniaminiye mimi, hata akifa, atakuwa anaishi;</a:t>
            </a:r>
            <a:endParaRPr xmlns:a="http://schemas.openxmlformats.org/drawingml/2006/main" altLang="ko-KR" lang="en-US" sz="3600"/>
          </a:p>
          <a:p>
            <a:pPr xmlns:a="http://schemas.openxmlformats.org/drawingml/2006/main" lvl="0">
              <a:defRPr/>
            </a:pPr>
            <a:r xmlns:a="http://schemas.openxmlformats.org/drawingml/2006/main">
              <a:rPr altLang="ko-KR" lang="sw" sz="3600"/>
              <a:t>na kila aishiye na kuniamini hatakufa hata milele. Unaamini hili?"</a:t>
            </a:r>
            <a:endParaRPr xmlns:a="http://schemas.openxmlformats.org/drawingml/2006/main" altLang="ko-KR" lang="en-US" sz="3600"/>
          </a:p>
          <a:p>
            <a:pPr xmlns:a="http://schemas.openxmlformats.org/drawingml/2006/main" lvl="0">
              <a:defRPr/>
            </a:pPr>
            <a:r xmlns:a="http://schemas.openxmlformats.org/drawingml/2006/main">
              <a:rPr altLang="ko-KR" lang="sw"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alimfukuza nani nje ya hekalu?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Wayahudi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Mmataifa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Kuhani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Wafanyabiashara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Wafanyabiashara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Akawaambia, Imeandikwa, Nyumba yangu itaitwa nyumba ya sala, lakini ninyi mnaifanya kuwa pango la wanyang'anyi.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84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Aliosha Miguu ya Wanafunzi Wake</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Sasa kwa kuwa mimi, niliye Bwana na Mwalimu, nimewatawadha miguu, ninyi pia mnapaswa kutawadhana miguu ninyi kwa ninyi.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alikula karamu ya mwisho pamoja na wanafunzi wake. Yesu alijua huu ulikuwa mlo wake wa mwisho pamoja na wanafunzi wake.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alileta maji ghafula kwenye beseni, na akaanza kuwaosha wanafunzi wake miguu mmoja baada ya mwingine.</a:t>
            </a:r>
            <a:r xmlns:a="http://schemas.openxmlformats.org/drawingml/2006/main">
              <a:rPr lang="sw"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Ilipofika zamu ya Petro, Petro alisema, "Kwa nini Bwana anatuosha miguu? Mimi sitatawadha!"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akajibu. "Nisipokuosha miguu, mimi na wewe hatuna uhusiano wowote nayo, unaweza usielewe vizuri sasa, lakini ipo siku utaelewa."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"Nimeosha miguu yako ili uwe mfano. Kuanzia sasa oshane miguu na kuwa watu wa kuhudumiana."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Katika ulimwengu, watu wa chini wanatumikia watu wa juu, lakini kinyume chake Yesu aliwaosha wanafunzi wake miguu na kukata tamaa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maisha yake kwa ajili yetu.</a:t>
            </a:r>
            <a:r xmlns:a="http://schemas.openxmlformats.org/drawingml/2006/main">
              <a:rPr altLang="en-US" lang="sw" sz="3600">
                <a:solidFill>
                  <a:schemeClr val="tx1">
                    <a:lumMod val="65000"/>
                    <a:lumOff val="35000"/>
                  </a:schemeClr>
                </a:solidFill>
              </a:rPr>
              <a:t> </a:t>
            </a:r>
            <a:r xmlns:a="http://schemas.openxmlformats.org/drawingml/2006/main">
              <a:rPr altLang="ko-KR" lang="sw" sz="3600">
                <a:solidFill>
                  <a:schemeClr val="tx1">
                    <a:lumMod val="65000"/>
                    <a:lumOff val="35000"/>
                  </a:schemeClr>
                </a:solidFill>
              </a:rPr>
              <a:t>Ikiwa sisi ni wanafunzi wa Yesu, tunapaswa kufurahia kutumikiana katika nafasi ya chini, badala ya kutaka kutendewa katika nafasi ya juu zaidi.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Siku moja habari zilimjia Yesu. “Lazaro ni mgonjwa. Tafadhali njoo haraka umponye.”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mtu mkuu zaidi, lakini amefika mahali pa chini kabisa na amekuwa tayari kututumikia sisi sote.</a:t>
            </a:r>
            <a:r xmlns:a="http://schemas.openxmlformats.org/drawingml/2006/main">
              <a:rPr altLang="en-US" lang="s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Ni nani ambaye hakumruhusu Yesu kuosha miguu yake?</a:t>
            </a:r>
            <a:r xmlns:a="http://schemas.openxmlformats.org/drawingml/2006/main">
              <a:rPr altLang="en-US" lang="s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Yohana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Petro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Yuda Iskariote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Petro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Sasa kwa kuwa mimi, niliye Bwana na Mwalimu, nimewatawadha miguu, ninyi pia mnapaswa kutawadhana miguu ninyi kwa ninyi.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85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Akiomba Mlimani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Akaenda mbele kidogo, akaanguka kifudifudi, akaomba, "Baba yangu, ikiwezekana, kikombe hiki kiniepuke; walakini si kama nitakavyo mimi, bali kama utakavyo wewe."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Mathayo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Baada ya chakula cha jioni, Yesu akaenda pamoja na wanafunzi wake mpaka mahali paitwapo Gethsemane.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aliwaambia wanafunzi wake, “Nafsi yangu ina huzuni nyingi kiasi cha kufa. kaeni hapa na mkeshe pamoja nami.”</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"Baba yangu, ikiwezekana kikombe hiki kiniepuke; walakini si kama nitakavyo mimi, bali kama utakavyo wewe." Yesu aliomba kwa bidii. Lakini wanafunzi wakalala usingizi mzito.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akiwaamsha wanafunzi wake, “Je, hamkuweza kukesha pamoja nami hata saa moja? Tazama. Huyu hapa anakuja msaliti wangu ili kunikamata.”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Mwishowe, Yesu aliwafuata watu waliokuja kumshika. Ilikuwa ni kufa ili kulipia dhambi zetu msalabani kama Mungu alivyotaka.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kabla Yesu hajaja, alikufa.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Ilikuwa uchungu kwa Yesu kufa ili kulipia dhambi zetu msalabani, lakini alikuwa mtii kabisa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kwa sababu yalikuwa mapenzi ya Mungu.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Ni lazima kwanza tuwe na matumaini kwamba mapenzi ya Mungu yatatimizwa badala ya yangu katika maisha yetu.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r xmlns:a="http://schemas.openxmlformats.org/drawingml/2006/main">
              <a:rPr lang="sw" altLang="en-US" sz="3600">
                <a:solidFill>
                  <a:srgbClr val="0070c0"/>
                </a:solidFill>
              </a:rPr>
              <a:t> </a:t>
            </a:r>
            <a:r xmlns:a="http://schemas.openxmlformats.org/drawingml/2006/main">
              <a:rPr lang="sw" altLang="ko-KR" sz="3600">
                <a:solidFill>
                  <a:srgbClr val="0070c0"/>
                </a:solidFill>
              </a:rPr>
              <a:t>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hana dhambi katika nchi hii kwa sababu anafuata mapenzi ya Mungu kikamilifu.</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alisali wapi kabla ya kukamatwa?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Katika hekalu la Yerusalemu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Gethsemane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Chumba cha juu cha Marko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Ziwa Galilaya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② </a:t>
            </a:r>
            <a:r xmlns:a="http://schemas.openxmlformats.org/drawingml/2006/main">
              <a:rPr lang="sw" altLang="ko-KR" sz="2800">
                <a:solidFill>
                  <a:srgbClr val="ff0000"/>
                </a:solidFill>
              </a:rPr>
              <a:t>Gethsemane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Akaenda mbele kidogo, akaanguka kifudifudi, akaomba, "Baba yangu, ikiwezekana, kikombe hiki kiniepuke; walakini si kama nitakavyo mimi, bali kama utakavyo wewe."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Mathayo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alikufa msalabani.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Yesu akaita kwa sauti kuu, "Baba, mikononi mwako naiweka roho yangu." Alipokwisha kusema hayo, alikata roho.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23:</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alitekwa na askari wa Kirumi, alivaa taji ya miiba kichwani mwake, alidhihakiwa, alibeba msalaba na kuongozwa nje ili auawe mlimani.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Yesu alisulubishwa msalabani pamoja na wahalifu wawili. Watu wakasimama wakitazama, na watawala hata wakamdhihaki.</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"Baba, uwasamehe, kwa maana hawajui watendalo." Yesu aliwaombea wale waliomuua.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alisema, "Imekwisha!" Akainama kichwa, akaitoa roho yake.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Dada yake Lazaro akamwambia Yesu aliyechelewa kufika, “Yesu, kama ungalikuwapo hapa, ndugu yangu hangalikufa.</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Wakati huo pazia la Hekalu likapasuka vipande viwili kutoka juu hadi chini. Nchi ikatikisika na miamba ikapasuka. Askari waliomsulubisha Yesu walipoona hivyo, waliogopa sana, na kusema, “Hakika alikuwa Mwana wa Mungu!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Yesu asiye na dhambi aliteseka na kufa kwa niaba yetu, na kulipia dhambi zetu.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Kwa hiyo, hatuhitaji kujilipia wenyewe.</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Tumeokolewa shukrani kwa Yesu.</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Hatupaswi kusahau hili kwa muda.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ni Mwokozi aliyetuokoa kwa kufa kwa ajili ya dhambi zetu msalabani.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alisulubiwa na nani?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Wanafunzi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Wanawake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Makuhani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Wahalifu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Wahalifu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Yesu akaita kwa sauti kuu, "Baba, mikononi mwako naiweka roho yangu." Alipokwisha kusema hayo, alikata roho.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Luka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23:</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Kaburi Tupu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Ndipo alipogeuka, akamwona Yesu amesimama, lakini hakutambua ya kuwa ni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Maria Magdalene alikwenda kaburini kumwona Yesu aliyekufa. Lakini mlango wa jiwe la kaburi ulikuwa wazi.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Hakukuwa na mwili wa Yesu kaburini. Mariamu alifikiri mtu fulani ameiba maiti ya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Malaika alitokea na kuuliza. "Kwa nini unalia?" Mariamu akajibu, "Kuna mtu aliyeiba mwili wa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alisema, “Ondoeni lango la mawe la kaburi.” Yesu akaamuru, "Njoo nje, Lazaro."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Na alipogeuka, alimwona Yesu aliyerudi akiwa hai. Lakini Mariamu hakumtambua Yesu. Hakufikiri kwamba Yesu angefufuka.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"Mariamu..." Yesu alipoita tu, Mariamu alimtambua. “Bwana, kwa kweli umerudi kwenye uzima.” Yesu alifufuliwa siku tatu baada ya kifo chake.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sw" altLang="ko-KR" sz="3300">
                <a:solidFill>
                  <a:schemeClr val="tx1">
                    <a:lumMod val="65000"/>
                    <a:lumOff val="35000"/>
                  </a:schemeClr>
                </a:solidFill>
              </a:rPr>
              <a:t>Hakuna aliyekufa duniani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na hai tena.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Lakini Yesu pekee, ambaye alifufuliwa kutoka kwa wafu, bado yuko hai.</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Biblia inasema kwamba wale wanaomwamini Yesu pia wanafufuliwa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kama Yesu.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Kwa hiyo hatupaswi kupoteza matumaini yetu</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sw" altLang="ko-KR" sz="3300">
                <a:solidFill>
                  <a:schemeClr val="tx1">
                    <a:lumMod val="65000"/>
                    <a:lumOff val="35000"/>
                  </a:schemeClr>
                </a:solidFill>
              </a:rPr>
              <a:t>kwa uzima wa milele.</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ni Bwana wa Ushindi aliyeshinda mauti na akafufuka.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Mariamu alifikiri nini alipoona kwamba hakuna Yesu kaburini?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Yesu amefufuka!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Hili si kaburi la Yesu!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Mtu fulani aliiba maiti ya Yesu!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Wanafunzi walinunua maiti ya Yesu!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Mtu fulani aliiba maiti ya Yesu!</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Ndipo alipogeuka, akamwona Yesu amesimama, lakini hakutambua ya kuwa ni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Yohana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88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aliyepaa mbinguni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Baada ya kusema hayo, alichukuliwa juu mbele ya macho yao, na wingu likamficha wasimwone.</a:t>
            </a:r>
            <a:r xmlns:a="http://schemas.openxmlformats.org/drawingml/2006/main">
              <a:rPr lang="s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Wanafunzi, ambao hawakujua kwamba Yesu alikuwa amefufuliwa, waliingiwa na woga na kukata tamaa.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aliyefufuliwa alikuja na kusimama kati yao, akawaonyesha mikono yake na ubavu wake na kusema, “Acheni kuwa na shaka na aminini.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Kisha cha kushangaza, siku tatu baada ya kifo chake, Lazaro akatoka nje. Watu walifurahi kuona hivyo na wakamsifu Mungu.</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Yesu alisema kwamba angerudi kwa Baba yake, Mungu na kuahidi kwamba atamtuma Roho Mtakatifu.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Na Yesu aliamuru wanafunzi wake wawe mashahidi Wake hadi mwisho wa dunia, kuhubiri injili na kufundisha neno.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Baada ya kukamilisha misheni yote katika nchi hii, Yesu alipanda mbinguni mbele ya wanafunzi wake. Naye alituahidi kwamba angerudi katika nchi hii siku moja.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Yesu aliwaamuru wanafunzi wake kuhubiri injili hadi miisho ya dunia kabla hajapaa kwenda Mbinguni.</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Kanisa ni kundi la wanafunzi wa Yesu.</a:t>
            </a:r>
            <a:r xmlns:a="http://schemas.openxmlformats.org/drawingml/2006/main">
              <a:rPr lang="sw" altLang="en-US" sz="3600">
                <a:solidFill>
                  <a:schemeClr val="tx1">
                    <a:lumMod val="65000"/>
                    <a:lumOff val="35000"/>
                  </a:schemeClr>
                </a:solidFill>
              </a:rPr>
              <a:t> </a:t>
            </a:r>
            <a:r xmlns:a="http://schemas.openxmlformats.org/drawingml/2006/main">
              <a:rPr lang="sw" altLang="ko-KR" sz="3600">
                <a:solidFill>
                  <a:schemeClr val="tx1">
                    <a:lumMod val="65000"/>
                    <a:lumOff val="35000"/>
                  </a:schemeClr>
                </a:solidFill>
              </a:rPr>
              <a:t>Kama wanafunzi wa Yesu, lazima tuhubiri injili kila mahali. Na tunapaswa kuwa mashahidi wa Yesu.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angali hai, ameketi upande wa kuume wa Mungu, na atarudi duniani kama alivyoahidi.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aliyefufuliwa aliwaonyesha nini wanafunzi wake?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Alama za kucha kwenye mikono na miguu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Alama za miiba oh kichwani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Alama za mijeledi mgongoni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Michubuko usoni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① </a:t>
            </a:r>
            <a:r xmlns:a="http://schemas.openxmlformats.org/drawingml/2006/main">
              <a:rPr lang="sw" altLang="ko-KR" sz="2800">
                <a:solidFill>
                  <a:srgbClr val="ff0000"/>
                </a:solidFill>
              </a:rPr>
              <a:t>Alama za kucha kwenye mikono na miguu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Baada ya kusema hayo, alichukuliwa juu mbele ya macho yao, na wingu likamficha wasimwone.</a:t>
            </a:r>
            <a:r xmlns:a="http://schemas.openxmlformats.org/drawingml/2006/main">
              <a:rPr lang="s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Roho Mtakatifu amekuja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Wote wakajazwa Roho Mtakatifu na wakaanza kunena kwa lugha nyingine kama Roho alivyowawezesha.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Wanafunzi walikuwa Yerusalemu kama Yesu alivyosema. Ilipofika siku ya Pentekoste walikuwako wote mahali pamoja.</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alimfufua Lazaro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neno lake.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Tunapaswa kufa siku moja, lakini tunapaswa kufufuliwa kwa sababu tunamwamini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Unapaswa kuwa Mkristo anayeishi na tumaini la ufufuo.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Ghafla, sauti kama ya upepo mkali ikaja na kuijaza nyumba yote waliyokuwa wameketi.</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Kisha ukawa na ulimi wa moto juu ya kichwa cha kila mtu, na kisha wote wakajazwa na Roho Mtakatifu na wakaanza kusema kwa lugha nyingine.</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Kila mtu aliposhangaa, Petro alianza kuwahubiria habari za Yesu na Injili.</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Watu walisikiliza injili, wakatubu, na kubatizwa. Zaidi ya watu 3,000 walibatizwa siku hiyo.</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Yesu alimtuma Roho Mtakatifu kwa wanafunzi wake.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Roho Mtakatifu alimpa Petro hekima na uwezo wa kuhubiri injili.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Roho Mtakatifu yuko ndani ya mioyo ya wote wanaomwamini Yesu.</a:t>
            </a:r>
            <a:r xmlns:a="http://schemas.openxmlformats.org/drawingml/2006/main">
              <a:rPr lang="sw" altLang="en-US" sz="3200">
                <a:solidFill>
                  <a:schemeClr val="tx1">
                    <a:lumMod val="65000"/>
                    <a:lumOff val="35000"/>
                  </a:schemeClr>
                </a:solidFill>
              </a:rPr>
              <a:t> </a:t>
            </a:r>
            <a:r xmlns:a="http://schemas.openxmlformats.org/drawingml/2006/main">
              <a:rPr lang="sw" altLang="ko-KR" sz="3200">
                <a:solidFill>
                  <a:schemeClr val="tx1">
                    <a:lumMod val="65000"/>
                    <a:lumOff val="35000"/>
                  </a:schemeClr>
                </a:solidFill>
              </a:rPr>
              <a:t>Usisahau kwamba Roho Mtakatifu ndiye anayetupa hekima na ujasiri wa kuhubiri injili, kama vile alivyompa Petro hekima na nguvu.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anamtuma Roho Mtakatifu kwa wote wanaomwamini ili atusaidie.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Walisikia nini Roho Mtakatifu alipokuja?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sauti ya tarumbeta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radi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kuvuma kwa upepo mkali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sauti ya maombi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kuvuma kwa upepo mkali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Wote wakajazwa Roho Mtakatifu na wakaanza kunena kwa lugha nyingine kama Roho alivyowawezesha.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Filipo Aliiambia Injili kwa Mwethiopia huyo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w" altLang="ko-KR" sz="3600"/>
              <a:t>Kisha Filipo alianza na kifungu hicho hicho cha Maandiko na kumwambia habari njema juu ya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8:</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sw" sz="4000"/>
              <a:t>Kwa maana huyu mwanangu alikuwa amekufa, naye yu hai tena; alikuwa amepotea naye amepatikana.' Basi wakaanza kusherehekea.</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bwana wa uzima anayewafufua wafu.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Siku moja malaika wa Bwana alimwambia Filipo ambaye alimwamini Yesu "Nenda kusini kwenye barabara - njia ya nyika."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sw" altLang="ko-KR" sz="3100">
                <a:solidFill>
                  <a:schemeClr val="tx1">
                    <a:lumMod val="65000"/>
                    <a:lumOff val="35000"/>
                  </a:schemeClr>
                </a:solidFill>
              </a:rPr>
              <a:t>Alianza kwenda jangwa la kusini kama malaika alivyosema. Alishangaa kwa nini malaika alimtuma </a:t>
            </a:r>
            <a:r xmlns:a="http://schemas.openxmlformats.org/drawingml/2006/main">
              <a:rPr lang="sw"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Wakati huo, towashi ambaye alikuwa msimamizi wa fedha kwa ajili ya nchi ya Ethiopia, alikuwa juu ya gari, akisoma maandishi ya nabii Isaya. Philip akakaribia na kuuliza. "Unaelewa unachosoma?"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"Ninawezaje kuielewa," alisema, "isipokuwa mtu anifafanulie?" Filipo alianza na kifungu hicho hicho cha Maandiko na kumwambia habari njema juu ya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Baada ya yule Mwethiopia kumpokea Yesu, alirudi katika nchi yake kwa furaha. Filipo alimshukuru Roho Mtakatifu kwa kumpeleka huko.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Filipo hakuweza kuelewa kikamilifu lakini alitii agizo la Roho Mtakatifu. Kwa hiyo angeweza kuhubiri injili kwa Mwethiopia.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Wakati fulani tuko katika hali ambayo hatuwezi kuelewa.</a:t>
            </a:r>
            <a:r xmlns:a="http://schemas.openxmlformats.org/drawingml/2006/main">
              <a:rPr lang="sw" altLang="en-US" sz="3200">
                <a:solidFill>
                  <a:schemeClr val="tx1">
                    <a:lumMod val="65000"/>
                    <a:lumOff val="35000"/>
                  </a:schemeClr>
                </a:solidFill>
              </a:rPr>
              <a:t> </a:t>
            </a:r>
            <a:r xmlns:a="http://schemas.openxmlformats.org/drawingml/2006/main">
              <a:rPr lang="sw" altLang="ko-KR" sz="3200">
                <a:solidFill>
                  <a:schemeClr val="tx1">
                    <a:lumMod val="65000"/>
                    <a:lumOff val="35000"/>
                  </a:schemeClr>
                </a:solidFill>
              </a:rPr>
              <a:t>Lakini ukimtumaini Mungu na kumtii katika Roho Mtakatifu hata wakati huo, unaweza pia kuwa mtu wa imani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wanaohubiri injili.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anayeongoza uhusiano ambaye tunapaswa kukutana naye.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Je, towashi Mwethiopia ambaye Filipo alikutana naye alisimamia nini?</a:t>
            </a:r>
            <a:r xmlns:a="http://schemas.openxmlformats.org/drawingml/2006/main">
              <a:rPr lang="s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Alikuwa msimamizi wa jeshi.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Alikuwa mpishi wa nchi yake.</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Yeye</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ilikuwa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katika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malipo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ya</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yake</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ya nchi</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pesa.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Alidhibiti ibada ya nchi.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Alikuwa akisimamia fedha za nchi yake.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sw" altLang="ko-KR" sz="3600"/>
              <a:t>Kisha Filipo alianza na kifungu hicho hicho cha Maandiko na kumwambia habari njema juu ya Yesu.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8:</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91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Sauli Anakutana na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Ni siku ngapi zimepita tangu Lazaro afe Yesu alipokuja?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siku moja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siku mbili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siku tatu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siku nne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③ </a:t>
            </a:r>
            <a:r xmlns:a="http://schemas.openxmlformats.org/drawingml/2006/main">
              <a:rPr altLang="ko-KR" lang="sw" sz="2800">
                <a:solidFill>
                  <a:srgbClr val="ff0000"/>
                </a:solidFill>
              </a:rPr>
              <a:t>siku tatu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Akaanguka chini na kusikia sauti ikimwambia, "Sauli, Sauli, kwa nini unanitesa?"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Kulikuwa na mtu aitwaye Sauli ambaye aliwachukia wale waliomwamini Yesu, na alichukia kanisa.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Sauli alimchukia sana Yesu hata akaenda Damasko kuwakamata Wakristo.</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Alipokuwa akikaribia Damasko katika safari yake, ghafla nuru kutoka mbinguni ilimulika pande zote. Akasikia sauti, Sauli, Sauli, kwa nini unanitesa?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“Wewe ni nani, Bwana?” Sauli akauliza. “Mimi ni Yesu, ambaye wewe unamtesa.” Sauli alishangaa kwamba Yesu alikuwa hai. Alifikiri Yesu amekufa.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Sauli, ambaye alikutana na Yesu, akawa mtu mpya. Hivyo akawa Paulo Mtume, ambaye alifanya kazi kwa bidii kuhubiri injili kwa watu wa mataifa mengine, na kuandika vitabu vingi vya Biblia.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Sauli alikuwa mtu ambaye alilitesa kanisa, lakini Mungu alimwita mtume.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Sauli, ambaye alikutana na Yesu, aliishi maisha tofauti kabisa na hapo awali.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Umefanya mabadiliko gani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tangu ulipokutana na Yesu?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Wale wanaokutana na Yesu lazima waishi maisha tofauti kuliko hapo awali.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anayesamehe watu waovu kama Sauli na kuwaita ndani na kuwaweka kama wafanyakazi.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Kwa nini Sauli alienda Damasko?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Kuwakamata Wakristo.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Kuwa na safari.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Kuwa na ibada.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Kuhubiri injili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① </a:t>
            </a:r>
            <a:r xmlns:a="http://schemas.openxmlformats.org/drawingml/2006/main">
              <a:rPr lang="sw" altLang="ko-KR" sz="2800">
                <a:solidFill>
                  <a:srgbClr val="ff0000"/>
                </a:solidFill>
              </a:rPr>
              <a:t>Kuwakamata Wakristo.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Akaanguka chini na kusikia sauti ikimwambia, "Sauli, Sauli, kwa nini unanitesa?"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sw" sz="3600"/>
              <a:t>Yesu akamwambia, Mimi ndimi huo ufufuo na uzima. Yeye aniaminiye mimi, hata akifa, atakuwa anaishi;</a:t>
            </a:r>
            <a:endParaRPr xmlns:a="http://schemas.openxmlformats.org/drawingml/2006/main" altLang="ko-KR" lang="en-US" sz="3600"/>
          </a:p>
          <a:p>
            <a:pPr xmlns:a="http://schemas.openxmlformats.org/drawingml/2006/main" lvl="0">
              <a:defRPr/>
            </a:pPr>
            <a:r xmlns:a="http://schemas.openxmlformats.org/drawingml/2006/main">
              <a:rPr altLang="ko-KR" lang="sw" sz="3600"/>
              <a:t>na kila aishiye na kuniamini hatakufa hata milele. Unaamini hili?"</a:t>
            </a:r>
            <a:endParaRPr xmlns:a="http://schemas.openxmlformats.org/drawingml/2006/main" altLang="ko-KR" lang="en-US" sz="3600"/>
          </a:p>
          <a:p>
            <a:pPr xmlns:a="http://schemas.openxmlformats.org/drawingml/2006/main" lvl="0">
              <a:defRPr/>
            </a:pPr>
            <a:r xmlns:a="http://schemas.openxmlformats.org/drawingml/2006/main">
              <a:rPr altLang="ko-KR" lang="sw"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Yohana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11:</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92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Rafiki mwema wa Paulo, Barnaba.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t>Lakini Barnaba akamchukua na kumpeleka kwa mitume. Akawaambia jinsi Sauli katika safari yake alivyomwona Bwana na kwamba Bwana alikuwa amesema naye, na jinsi alivyokuwa akihubiri bila woga huko Damasko katika jina la Yesu.</a:t>
            </a:r>
            <a:r xmlns:a="http://schemas.openxmlformats.org/drawingml/2006/main">
              <a:rPr lang="s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Baada ya Paulo kukutana na Yesu, alitaka kukutana na wanafunzi wa Yesu.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Lakini wanafunzi wa Yesu walimwogopa Paulo. Kwa sababu hawakujua kwamba baada ya Paulo kukutana na Yesu, alimwamini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Barnaba alimsaidia Paulo. "Kwa kweli alikutana na Yesu na akabadilika kabisa!"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"Pia nimemwona Paulo akihubiri huko Damasko, ambako alienda kuwakamata Wakristo!" Wanafunzi wakawa marafiki na Paulo kwa urahisi.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Baada ya hapo, Barnaba na Paulo wakawa marafiki wazuri na walisafiri duniani kote kuhubiri injili pamoja.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Paulo, ambaye alitesa kanisa, alikutana na Yesu na akawa mtu mpya, lakini watu hawakumwamini.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Lakini Mungu alimtayarisha Barnaba na kumfanya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mfanyakazi mwema wa Paulo.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Kama Paulo na Barnaba, tunapaswa kuwa marafiki wazuri wa imani na kusaidiana.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anatutumia rafiki ambaye anaweza kutusaidia tunapokuwa katika shida.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Ni nani aliyemsaidia Paulo na kuwa marafiki alipokuwa katika matatizo?</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Yohana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Philip</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Barnaba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74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Kugeuka kwa Yesu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sw" altLang="ko-KR" sz="3600"/>
              <a:t>Lakini Barnaba akamchukua na kumpeleka kwa mitume. Akawaambia jinsi Sauli katika safari yake alivyomwona Bwana na kwamba Bwana alikuwa amesema naye, na jinsi alivyokuwa akihubiri bila woga huko Damasko katika jina la Yesu.</a:t>
            </a:r>
            <a:r xmlns:a="http://schemas.openxmlformats.org/drawingml/2006/main">
              <a:rPr lang="s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93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Dorkasi, ambaye amefufuka.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sw" altLang="ko-KR" sz="3600"/>
              <a:t>Petro akawatoa wote chumbani; kisha akapiga magoti na kuomba. Akamgeukia yule mwanamke aliyekufa, akasema, Tabitha, inuka. Akafumbua macho yake, akamwona Petro, akaketi.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Kulikuwa na mfuasi mmoja jina lake Dorkasi, ambaye siku zote alikuwa akifanya mema na kusaidia maskini.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Karibu na wakati huo akawa mgonjwa na akafa. Majirani zake walihuzunika sana na wakamrudisha Petro.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Petro alipofika, kila mtu aliyekuwa amesaidiwa naye alikuwa analia, akionyesha nguo alizopokea kama zawadi.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Petro akawatoa wote chumbani; kisha akapiga magoti na kuomba.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“Dorkasi, inuka!”, Petro alisema. Akafumbua macho yake, akaketi huku akimwona Petro. Kuona hivyo, kila mtu alifurahi na watu wengi katika kijiji hicho walimwamini Yesu.</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Petro alikuwa mfuasi wa Yesu, na aliweza kufanya yale ambayo Yesu alifanya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alipokuwa hapa duniani.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000">
                <a:solidFill>
                  <a:schemeClr val="tx1">
                    <a:lumMod val="65000"/>
                    <a:lumOff val="35000"/>
                  </a:schemeClr>
                </a:solidFill>
              </a:rPr>
              <a:t>Yesu aliwaambia wanafunzi wake kwamba wangefanya jambo lile lile alilofanya.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w" altLang="ko-KR" sz="3000">
                <a:solidFill>
                  <a:schemeClr val="tx1">
                    <a:lumMod val="65000"/>
                    <a:lumOff val="35000"/>
                  </a:schemeClr>
                </a:solidFill>
              </a:rPr>
              <a:t>Sisi ni wanafunzi wa Yesu.</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sw" altLang="ko-KR" sz="3000">
                <a:solidFill>
                  <a:schemeClr val="tx1">
                    <a:lumMod val="65000"/>
                    <a:lumOff val="35000"/>
                  </a:schemeClr>
                </a:solidFill>
              </a:rPr>
              <a:t>Tunahitaji kujifunza na kukumbuka kile Yesu alifanya katika nchi hii na kufanya mambo sawa na Yesu.</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anawapa wanafunzi wake nguvu ili waweze kuhubiri injili.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Huko aligeuka sura mbele yao. Uso wake ukang'aa kama jua, mavazi yake yakawa meupe kama nuru.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17:</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Petro alipofika Dorkasi, watu walikuwa na huzuni na walimwonyesha nini?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Nguo ambazo Dorkasi alikuwa ametengeneza.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Milo ambayo Dorkasi alikuwa ametayarisha.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mwana wa Dorkasi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Barua ya Dorkasi.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① </a:t>
            </a:r>
            <a:r xmlns:a="http://schemas.openxmlformats.org/drawingml/2006/main">
              <a:rPr lang="sw" altLang="ko-KR" sz="2800">
                <a:solidFill>
                  <a:srgbClr val="ff0000"/>
                </a:solidFill>
              </a:rPr>
              <a:t>Nguo ambazo Dorkasi alikuwa ametengeneza.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sw" altLang="ko-KR" sz="3600"/>
              <a:t>Petro akawatoa wote chumbani; kisha akapiga magoti na kuomba. Akamgeukia yule mwanamke aliyekufa, akasema, Tabitha, inuka. Akafumbua macho yake, akamwona Petro, akaketi.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9:</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94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Kornelio, Mmataifa Aliyeokolewa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Waumini waliotahiriwa waliokuja pamoja na Petro walishangaa kwamba zawadi ya Roho Mtakatifu ilikuwa imemiminwa hata juu ya watu wa mataifa mengine.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 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sw" altLang="ko-KR" sz="2500">
                <a:solidFill>
                  <a:schemeClr val="tx1">
                    <a:lumMod val="65000"/>
                    <a:lumOff val="35000"/>
                  </a:schemeClr>
                </a:solidFill>
              </a:rPr>
              <a:t>Huko Kaisaria kulikuwa na mtu mmoja jina lake Kornelio, akida wa kikosi kilichojulikana kama Kikosi cha Italia.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sw" altLang="ko-KR" sz="2500">
                <a:solidFill>
                  <a:schemeClr val="tx1">
                    <a:lumMod val="65000"/>
                    <a:lumOff val="35000"/>
                  </a:schemeClr>
                </a:solidFill>
              </a:rPr>
              <a:t>Yeye na jamaa yake yote walikuwa wacha Mungu na wacha Mungu; alitoa kwa ukarimu wale walio na mahitaji na kumwomba Mungu kwa ukawaida.</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Siku moja, Kornelio alisikia sauti ya Mungu alipokuwa akiomba. "Tuma watu wawe mtu aitwaye Petro."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sw" altLang="ko-KR" sz="2400">
                <a:solidFill>
                  <a:schemeClr val="tx1">
                    <a:lumMod val="65000"/>
                    <a:lumOff val="35000"/>
                  </a:schemeClr>
                </a:solidFill>
              </a:rPr>
              <a:t>Wakati huo, Petro pia aliona maono katika sala. Mungu alimpa wanyama kutoka mbinguni ambao Wayahudi hawakuweza kula na kumwamuru ale.</a:t>
            </a:r>
            <a:r xmlns:a="http://schemas.openxmlformats.org/drawingml/2006/main">
              <a:rPr lang="sw" altLang="en-US" sz="2400">
                <a:solidFill>
                  <a:schemeClr val="tx1">
                    <a:lumMod val="65000"/>
                    <a:lumOff val="35000"/>
                  </a:schemeClr>
                </a:solidFill>
              </a:rPr>
              <a:t> </a:t>
            </a:r>
            <a:r xmlns:a="http://schemas.openxmlformats.org/drawingml/2006/main">
              <a:rPr lang="sw" altLang="ko-KR" sz="2400">
                <a:solidFill>
                  <a:schemeClr val="tx1">
                    <a:lumMod val="65000"/>
                    <a:lumOff val="35000"/>
                  </a:schemeClr>
                </a:solidFill>
              </a:rPr>
              <a:t>“Usiite kitu chochote ambacho Mungu amekitakasa najisi.</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Hatimaye, Petro aliwafuata wanaume ambao Kornelio alikuwa amewatuma na kwenda nyumbani kwa Kornelio.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sw" altLang="ko-KR" sz="2400">
                <a:solidFill>
                  <a:schemeClr val="tx1">
                    <a:lumMod val="65000"/>
                    <a:lumOff val="35000"/>
                  </a:schemeClr>
                </a:solidFill>
              </a:rPr>
              <a:t>Petro aliwahubiria Yesu na injili kwa Kornelio na familia yake. Kisha Roho Mtakatifu akawashukia. Alitambua kwa kuangalia hili; "Hata watu wa mataifa mengine wanaweza kuokolewa ikiwa wanamwamini Yesu!"</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sw" altLang="ko-KR" sz="3400">
                <a:solidFill>
                  <a:schemeClr val="tx1">
                    <a:lumMod val="65000"/>
                    <a:lumOff val="35000"/>
                  </a:schemeClr>
                </a:solidFill>
              </a:rPr>
              <a:t>Petro alifikiri ni Wayahudi pekee wangeweza kumwamini Yesu na kuokolewa.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w" altLang="ko-KR" sz="3400">
                <a:solidFill>
                  <a:schemeClr val="tx1">
                    <a:lumMod val="65000"/>
                    <a:lumOff val="35000"/>
                  </a:schemeClr>
                </a:solidFill>
              </a:rPr>
              <a:t>Lakini Injili ya Mungu haina ubaguzi kati ya watu wote wa ulimwengu.</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sw" altLang="ko-KR" sz="3400">
                <a:solidFill>
                  <a:schemeClr val="tx1">
                    <a:lumMod val="65000"/>
                    <a:lumOff val="35000"/>
                  </a:schemeClr>
                </a:solidFill>
              </a:rPr>
              <a:t>Tunapaswa kuhubiri injili kwa kila mtu ulimwenguni ili aweze kuokolewa.</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akawachukua Petro, Yakobo na Yohana pamoja naye, akawaleta juu ya mlima mrefu peke yao.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anatoa wokovu kwa kila mtu anayemwamini, bila kujali taifa au cheo.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solidFill>
                  <a:srgbClr val="ff0000"/>
                </a:solidFill>
              </a:rPr>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Petro aliona maono gani alipokuwa akiomba?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Yesu akishuka kutoka mbinguni.</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Biblia ikishuka kutoka mbinguni.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Malaika wakishuka kutoka mbinguni.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Wanyama ambao Wayahudi hawawezi kula walishuka kutoka mbinguni.</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Wanyama ambao Wayahudi hawawezi kula walishuka kutoka mbinguni.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Waumini waliotahiriwa waliokuja pamoja na Petro walishangaa kwamba zawadi ya Roho Mtakatifu ilikuwa imemiminwa hata juu ya watu wa mataifa mengine.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 10:</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95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Nyimbo za Kuimba</a:t>
            </a:r>
            <a:endParaRPr xmlns:a="http://schemas.openxmlformats.org/drawingml/2006/main" lang="en-US" altLang="ko-KR" sz="4000"/>
          </a:p>
          <a:p>
            <a:pPr xmlns:a="http://schemas.openxmlformats.org/drawingml/2006/main" algn="ctr">
              <a:defRPr/>
            </a:pPr>
            <a:r xmlns:a="http://schemas.openxmlformats.org/drawingml/2006/main">
              <a:rPr lang="sw" altLang="ko-KR" sz="4000"/>
              <a:t>hata gerezani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sw" altLang="ko-KR" sz="3600"/>
              <a:t>Karibu na usiku wa manane Paulo na Sila walikuwa wakisali na kumwimbia Mungu nyimbo, na wafungwa wengine walikuwa wakiwasikiliza.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na Sila walijitahidi sana kuhubiri injili huko Filipi. Lakini watu waliochukia jambo hilo waliwapiga Paulo na Sila na kuwaweka gerezani.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na Sila walisali na kumsifu Mungu hata wakiwa gerezani. Kila mtu gerezani alisikiliza hii.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Kisha ghafla kukatokea tetemeko kubwa la ardhi hivi kwamba milango yote ya gereza ikafunguka. Mlinzi wa gereza alikuwa na wasiwasi sana kwa sababu alifikiri wafungwa walikuwa wametoroka.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akapaza sauti, “Usijali! Sote tuko hapa!” “Bwana, nifanye nini ili niokoke?” Askari jela aliuliza.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"Mwamini Bwana Yesu. Kisha wewe na familia yako mtaokolewa!" Saa ile ile ya usiku askari wa gereza akawachukua, akawaosha majeraha yao; kisha mara yeye na jamaa yake yote wakabatizwa.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Huko aligeuka sura mbele yao. Uso wake ukang'aa kama jua, mavazi yake yakawa meupe kama nuru.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sw" altLang="ko-KR" sz="2900">
                <a:solidFill>
                  <a:schemeClr val="tx1">
                    <a:lumMod val="65000"/>
                    <a:lumOff val="35000"/>
                  </a:schemeClr>
                </a:solidFill>
              </a:rPr>
              <a:t>Paulo na Sila hawakukata tamaa, wakaomba na kusifu,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ingawa walipigwa hadi kufa.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Kisha Mungu akafungua mlango wa gereza na kuwapa nafasi ya kuhubiri injili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kwa askari jela na familia yake.</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Kuna wakati tuko kwenye shida, pia.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Na usipojiangusha na kuendelea na maombi na sifa, Mungu atakuokoa</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sw" altLang="ko-KR" sz="2900">
                <a:solidFill>
                  <a:schemeClr val="tx1">
                    <a:lumMod val="65000"/>
                    <a:lumOff val="35000"/>
                  </a:schemeClr>
                </a:solidFill>
              </a:rPr>
              <a:t>kwa namna ya ajabu.</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ananipa uwezo wa kushinda magumu na magumu yote.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na Sila walifanya nini gerezani??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Walikuwa wakilia.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Waliomba maisha yao.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Walikatishwa tamaa.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Waliomba na kuimba nyimbo.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Waliomba na kuimba nyimbo.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sw" altLang="ko-KR" sz="3600"/>
              <a:t>Karibu na usiku wa manane Paulo na Sila walikuwa wakisali na kumwimbia Mungu nyimbo, na wafungwa wengine walikuwa wakiwasikiliza.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Paulo Alimhubiri Mfalme Injili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Paulo akajibu, "Kwa muda mfupi au mrefu - naomba Mungu kwamba si wewe tu, lakini wote wanaonisikiliza leo wawe kama nilivyo, isipokuwa kwa minyororo hii."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alihubiri injili na hatimaye akawa mfungwa huko Yerusalemu. Mfalme Agripa aliuliza kuhusu dhambi za mfungwa Paulo.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“Una ruhusa ya kujieleza!” Agripa alitoa muda kwa Paulo kuanza kujitetea.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alitumia nafasi hiyo kuhubiri injili. "Ee mfalme, natumai unaweza kuwa kama mimi isipokuwa kwa minyororo hii!"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Mfalme hakupata dhambi kwa Paulo. Paulo alitaka kwenda Rumi na kuhubiri injili kwa mfalme.</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Wakati huo Mose na Eliya wakatokea mbele yao, wakizungumza na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Hatimaye, Paulo alikata rufaa kwa maliki wa Kirumi. Akiwa mfungwa, Paulo alipanda mashua kwenda kwa maliki wa Roma.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Paulo alikuwa mfungwa, lakini alihubiri injili kwa kiburi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mbele ya mfalme wa kesi yake mwenyewe.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Kwa sababu hakuwa na aibu juu ya injili, na aliamini kuwa ni ukweli wa kiburi.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Tunahitaji kuwa na uwezo wa kuhubiri Injili ya Yesu kwa ujasiri na kwa ujasiri mtu yeyote tunayekutana naye.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yuko juu sana kuliko mtu mkuu zaidi ulimwenguni.</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alifanya nini mfalme wa kesi ya Paulo alipompa nafasi ya kuzungumza?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Alihubiri Injili ya Yesu.</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Alimshtaki mtu mbaya.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Aliomba aachiliwe.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Aliomba na kuimba nyimbo.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① </a:t>
            </a:r>
            <a:r xmlns:a="http://schemas.openxmlformats.org/drawingml/2006/main">
              <a:rPr lang="sw" altLang="ko-KR" sz="2800">
                <a:solidFill>
                  <a:srgbClr val="ff0000"/>
                </a:solidFill>
              </a:rPr>
              <a:t>Alihubiri Injili ya Yesu.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sw" altLang="ko-KR" sz="3600"/>
              <a:t>Paulo akajibu, "Kwa muda mfupi au mrefu - naomba Mungu kwamba si wewe tu, lakini wote wanaonisikiliza leo wawe kama nilivyo, isipokuwa kwa minyororo hii."</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26:</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Meli Inazama!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akasema, Usiogope, Paulo. Ni lazima uhukumiwe mbele ya Kaisari; na Mungu kwa neema yake amekupa uhai wa wote wasafirio pamoja nawe.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27:</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alipelekwa Roma kwa meli pamoja na wafungwa wengine.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Hata hivyo, meli hiyo ilikuwa katika hatari ya kuzama kutokana na kimbunga hicho. Kila mtu alitetemeka kwa hofu.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aliomba kwa Mungu na kuwaambia watu. "Usiogope. Mungu alisema hakuna mtu atakayekufa."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Sauti kutoka katika wingu ikasema, “Huyu ni Mwanangu, mpendwa wangu; naye nimefurahishwa sana. Msikilizeni!”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Meli ilizama, lakini kama Paulo alivyosema, watu wote wangeweza kutua kisiwani bila kifo hata kimoja.</a:t>
            </a:r>
            <a:r xmlns:a="http://schemas.openxmlformats.org/drawingml/2006/main">
              <a:rPr lang="sw"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alimhubiri Yesu katika kisiwa hicho na kumtukuza Mungu.</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Paulo alisali, akawatia moyo wengine, hata katika nyakati za hatari meli ilipokuwa karibu kuzama.</a:t>
            </a:r>
            <a:r xmlns:a="http://schemas.openxmlformats.org/drawingml/2006/main">
              <a:rPr lang="sw" altLang="en-US" sz="3200">
                <a:solidFill>
                  <a:schemeClr val="tx1">
                    <a:lumMod val="65000"/>
                    <a:lumOff val="35000"/>
                  </a:schemeClr>
                </a:solidFill>
              </a:rPr>
              <a:t> </a:t>
            </a:r>
            <a:r xmlns:a="http://schemas.openxmlformats.org/drawingml/2006/main">
              <a:rPr lang="sw" altLang="ko-KR" sz="3200">
                <a:solidFill>
                  <a:schemeClr val="tx1">
                    <a:lumMod val="65000"/>
                    <a:lumOff val="35000"/>
                  </a:schemeClr>
                </a:solidFill>
              </a:rPr>
              <a:t>Mwishowe, wote waliokolewa,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kama Paulo alivyosema.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Watu wa Mungu wana wajibu wa kutoa mapenzi ya Mungu kwa ulimwengu kupitia maombi na kwa habari njema ya wokovu wa Mungu.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ndiye mmiliki wa maisha yote duniani. Hakuna kinachokufa bila idhini yake.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alifanya nini meli ilipokutana na kimbunga?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Alilia.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Aliruka baharini.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Alipigana na rubani.</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Aliomba kwa Mungu.</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Aliomba kwa Mungu.</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sw" altLang="ko-KR" sz="3600"/>
              <a:t>akasema, Usiogope, Paulo. Ni lazima uhukumiwe mbele ya Kaisari; na Mungu kwa neema yake amekupa uhai wa wote wasafirio pamoja nawe.</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Matendo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27:</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98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Ombi la Paulo kwa Onesimo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Ninakusihi kwa ajili ya mwanangu Onesimo, ambaye alikuja kuwa mwanangu nikiwa nimefungwa minyororo.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Filemoni</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Onesimo alikuwa mtumishi wa Filemoni. Lakini alitoka kisiri bila ruhusa ya bwana wake hadi Rumi.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Onesimo alikutana na Paulo ambaye alikuwa amefungwa huko Rumi. Paulo alimhubiria injili, naye akaja kumwamini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Waliposikia hivyo, wakaanguka chini kifudifudi, wakiogopa sana. Yesu akasema, “Usiogope.” Walipoinua macho hawakumwona mtu ila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alimwambia Onesimo arudi kwa bwana wake Filemoni na kuomba msamaha. Na Paulo alimwambia Onesimo aishi kama mwamini wa Yesu.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Onesimo alikuwa na wasiwasi. Kwa sababu wakati huo, mtumishi aliyetoroka aliuawa na mmiliki wake.</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aliandika barua kwa Onesimo kwa bwana wake, Filemoni, ili amsamehe. Barua hii ni 'Filemoni' katika Biblia.</a:t>
            </a:r>
            <a:r xmlns:a="http://schemas.openxmlformats.org/drawingml/2006/main">
              <a:rPr lang="s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Paulo aliunganisha upya uhusiano uliovunjika kati ya Onesimo na Filemoni. Onesmo alimwomba Filemoni msamaha, na Filemoni akamsamehe Onesimo.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Tunapaswa kuomba msamaha ikiwa tumefanya jambo baya.</a:t>
            </a:r>
            <a:r xmlns:a="http://schemas.openxmlformats.org/drawingml/2006/main">
              <a:rPr lang="sw" altLang="en-US" sz="3200">
                <a:solidFill>
                  <a:schemeClr val="tx1">
                    <a:lumMod val="65000"/>
                    <a:lumOff val="35000"/>
                  </a:schemeClr>
                </a:solidFill>
              </a:rPr>
              <a:t> </a:t>
            </a:r>
            <a:r xmlns:a="http://schemas.openxmlformats.org/drawingml/2006/main">
              <a:rPr lang="sw" altLang="ko-KR" sz="3200">
                <a:solidFill>
                  <a:schemeClr val="tx1">
                    <a:lumMod val="65000"/>
                    <a:lumOff val="35000"/>
                  </a:schemeClr>
                </a:solidFill>
              </a:rPr>
              <a:t>Na ikiwa mtu fulani alitukosea, tunapaswa kumsamehe.</a:t>
            </a:r>
            <a:r xmlns:a="http://schemas.openxmlformats.org/drawingml/2006/main">
              <a:rPr lang="sw" altLang="en-US" sz="3200">
                <a:solidFill>
                  <a:schemeClr val="tx1">
                    <a:lumMod val="65000"/>
                    <a:lumOff val="35000"/>
                  </a:schemeClr>
                </a:solidFill>
              </a:rPr>
              <a:t> </a:t>
            </a:r>
            <a:r xmlns:a="http://schemas.openxmlformats.org/drawingml/2006/main">
              <a:rPr lang="sw" altLang="ko-KR" sz="3200">
                <a:solidFill>
                  <a:schemeClr val="tx1">
                    <a:lumMod val="65000"/>
                    <a:lumOff val="35000"/>
                  </a:schemeClr>
                </a:solidFill>
              </a:rPr>
              <a:t>Hivyo ndivyo watu wanavyomwamini Yesu.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huleta amani na upatanisho palipo na mapigano na migogoro.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Onesimo alikutana na nani huko Rumi alipomkimbia bwana wake, Filemoni?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Peter</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Yohana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Barnaba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Ninakusihi kwa ajili ya mwanangu Onesimo, ambaye alikuja kuwa mwanangu nikiwa nimefungwa minyororo.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Filemoni</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99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Timotheo, Mwanafunzi wa Paulo</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Nimeikumbuka imani yako ya unyofu, ambayo ilikaa kwanza katika nyanya yako Loisi, na katika mama yako Eunike, na ninasadiki kwamba inakaa ndani yako pia.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2Timotheo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alikuwa na mwanafunzi aitwaye Timotheo. Timotheo amekuwa mmishonari pamoja na Paulo tangu alipokuwa mvulana.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Kulikuwa na mtu mmoja aliyekuwa na wana wawili. Mwana wa pili alimwomba baba yake ampe sehemu yake ya mali mapema.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Yesu alikuwa katika dunia hii katika umbo la mwanadamu, lakini Yeye pia ni Mungu.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Kama Mungu alivyowaamuru wanafunzi wake mlimani,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tunapaswa kumwamini Yesu kuwa Mwana wa Mungu na kumsikiliza kwa makini.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Paulo, aliyekuwa gerezani, alijua kwamba alikuwa karibu kufa, na akaandika barua kwa mwanafunzi wake mpendwa Timotheo.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Barua hiyo ilisema jinsi Timotheo anapaswa kuwafundisha waumini kama mhudumu wa kanisa.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Timotheo na waumini walisoma barua ya Paulo na wakaamua kutopoteza imani hadi mwisho hata katika mateso.</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Kwa hiyo imani ya Paulo imepitishwa kwa mwanafunzi wake Timotheo, na tena kwa makanisa.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sw" altLang="ko-KR" sz="3600">
                <a:solidFill>
                  <a:schemeClr val="tx1">
                    <a:lumMod val="65000"/>
                    <a:lumOff val="35000"/>
                  </a:schemeClr>
                </a:solidFill>
              </a:rPr>
              <a:t>Shukrani kwa wainjilisti waliotuhubiria injili na waalimu waliotufundisha neno la Mungu, imani yetu na kanisa letu zimekua.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sw" altLang="ko-KR" sz="3600">
                <a:solidFill>
                  <a:schemeClr val="tx1">
                    <a:lumMod val="65000"/>
                    <a:lumOff val="35000"/>
                  </a:schemeClr>
                </a:solidFill>
              </a:rPr>
              <a:t>Sasa tunapaswa kutoa imani yetu na kuwafundisha neno la Mungu ambalo tumejifunza.</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 ni..</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amefufuka na yuko hai milele, pamoja na makanisa na waumini wanaomwamini.</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Paulo aliwaandikia nani barua siku ya kifo chake ilipokaribia?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Luka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Alama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Timotheo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Sila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③ </a:t>
            </a:r>
            <a:r xmlns:a="http://schemas.openxmlformats.org/drawingml/2006/main">
              <a:rPr lang="sw" altLang="ko-KR" sz="2800">
                <a:solidFill>
                  <a:srgbClr val="ff0000"/>
                </a:solidFill>
              </a:rPr>
              <a:t>Timotheo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sw" altLang="ko-KR" sz="3600"/>
              <a:t>Nimeikumbuka imani yako ya unyofu, ambayo ilikaa kwanza katika nyanya yako Loisi, na katika mama yako Eunike, na ninasadiki kwamba inakaa ndani yako pia.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2Timotheo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4:</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100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John Aliona Macho ya Kustaajabisha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Yeye anayeshuhudia mambo haya asema, "Naam, naja upesi." Amina. Njoo, Bwana Yesu.</a:t>
            </a:r>
            <a:endParaRPr xmlns:a="http://schemas.openxmlformats.org/drawingml/2006/main" lang="en-US" altLang="ko-KR" sz="3600"/>
          </a:p>
          <a:p>
            <a:pPr xmlns:a="http://schemas.openxmlformats.org/drawingml/2006/main" lvl="0">
              <a:defRPr/>
            </a:pPr>
            <a:r xmlns:a="http://schemas.openxmlformats.org/drawingml/2006/main">
              <a:rPr lang="sw"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Ufunuo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22:</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anayeng'aa kwa uzuri na mwonekano wa utukufu.</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Mateso ya kanisa yalizidi kuwa mabaya zaidi siku hadi siku. Wanafunzi wake wote waliuawa kwa imani huku wakiweka imani, na Yohana alikuwa amefungwa peke yake huko Patmo.</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Siku moja alisikia sauti kubwa kama tarumbeta, ikisema: “Andika kwenye kitabu unachokiona na upeleke kwa yale makanisa saba.”</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Yohana pia alimwona Yesu. Yesu alikuwa mfano wa mfalme ambaye alikuwa na mamlaka yote ya ulimwengu.</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Yohana aliona anga jipya na nchi mpya itakayokuja. Hakutakuwa na chochote kibaya, hakutakuwa na huzuni, na kutakuwa na furaha daima na Mungu.</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Yohana aliandika maono haya yote na kuyaandikia makanisa. "Shika imani yako, kwa maana Bwana atakuja tena!" Hiki ndicho kitabu cha mwisho cha Biblia, Ufunuo</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Somo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solidFill>
                  <a:schemeClr val="tx1">
                    <a:lumMod val="65000"/>
                    <a:lumOff val="35000"/>
                  </a:schemeClr>
                </a:solidFill>
              </a:rPr>
              <a:t>Yesu atarudi tena duniani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kama hakimu siku moja.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Wakati huo, wale ambao hawakuamini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katika Yesu kuteseka milele,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Wale wanaomwamini Yesu watafurahia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Uzima wa milele pamoja na Furaha.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Je, unangoja Yesu aje tena?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sw" altLang="ko-KR" sz="3200">
                <a:solidFill>
                  <a:schemeClr val="tx1">
                    <a:lumMod val="65000"/>
                    <a:lumOff val="35000"/>
                  </a:schemeClr>
                </a:solidFill>
              </a:rPr>
              <a:t>Hatupaswi kupoteza tumaini hilo, tunapaswa kuweka imani yetu katika dunia hii hadi mwisho</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sw" altLang="ko-KR" sz="3200"/>
              <a:t>Yesu ni nani?</a:t>
            </a:r>
            <a:r xmlns:a="http://schemas.openxmlformats.org/drawingml/2006/main">
              <a:rPr lang="s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rgbClr val="0070c0"/>
                </a:solidFill>
              </a:rPr>
              <a:t>Yesu..</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sw" altLang="ko-KR" sz="3600">
                <a:solidFill>
                  <a:schemeClr val="tx1">
                    <a:lumMod val="65000"/>
                    <a:lumOff val="35000"/>
                  </a:schemeClr>
                </a:solidFill>
              </a:rPr>
              <a:t>Yesu atarudi tena katika dunia hii kama mfalme, atahukumu vitu vyote, na kutawala vitu vyote milele.</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Maswali ya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Kisiwa ambacho mwanafunzi Yohana alifungiwa kinaitwaje?</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① </a:t>
            </a:r>
            <a:r xmlns:a="http://schemas.openxmlformats.org/drawingml/2006/main">
              <a:rPr lang="sw"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② </a:t>
            </a:r>
            <a:r xmlns:a="http://schemas.openxmlformats.org/drawingml/2006/main">
              <a:rPr lang="sw"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③ </a:t>
            </a:r>
            <a:r xmlns:a="http://schemas.openxmlformats.org/drawingml/2006/main">
              <a:rPr lang="sw" altLang="ko-KR" sz="2800">
                <a:solidFill>
                  <a:schemeClr val="tx1">
                    <a:lumMod val="65000"/>
                    <a:lumOff val="35000"/>
                  </a:schemeClr>
                </a:solidFill>
              </a:rPr>
              <a:t>Kitimu</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chemeClr val="tx1">
                    <a:lumMod val="65000"/>
                    <a:lumOff val="35000"/>
                  </a:schemeClr>
                </a:solidFill>
              </a:rPr>
              <a:t>④ </a:t>
            </a:r>
            <a:r xmlns:a="http://schemas.openxmlformats.org/drawingml/2006/main">
              <a:rPr lang="sw" altLang="ko-KR" sz="2800">
                <a:solidFill>
                  <a:schemeClr val="tx1">
                    <a:lumMod val="65000"/>
                    <a:lumOff val="35000"/>
                  </a:schemeClr>
                </a:solidFill>
              </a:rPr>
              <a:t>Patmo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sw" altLang="en-US" sz="2800">
                <a:solidFill>
                  <a:srgbClr val="ff0000"/>
                </a:solidFill>
              </a:rPr>
              <a:t>④ </a:t>
            </a:r>
            <a:r xmlns:a="http://schemas.openxmlformats.org/drawingml/2006/main">
              <a:rPr lang="sw" altLang="ko-KR" sz="2800">
                <a:solidFill>
                  <a:srgbClr val="ff0000"/>
                </a:solidFill>
              </a:rPr>
              <a:t>Patmo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sw" altLang="ko-KR" sz="4000"/>
              <a:t>Neno la Leo</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sw" altLang="ko-KR" sz="3600"/>
              <a:t>Yeye anayeshuhudia mambo haya asema, "Naam, naja upesi." Amina. Njoo, Bwana Yesu.</a:t>
            </a:r>
            <a:endParaRPr xmlns:a="http://schemas.openxmlformats.org/drawingml/2006/main" lang="en-US" altLang="ko-KR" sz="3600"/>
          </a:p>
          <a:p>
            <a:pPr xmlns:a="http://schemas.openxmlformats.org/drawingml/2006/main" lvl="0">
              <a:defRPr/>
            </a:pPr>
            <a:r xmlns:a="http://schemas.openxmlformats.org/drawingml/2006/main">
              <a:rPr lang="sw"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sw" altLang="ko-KR" sz="2800">
                <a:solidFill>
                  <a:schemeClr val="tx1">
                    <a:lumMod val="65000"/>
                    <a:lumOff val="35000"/>
                  </a:schemeClr>
                </a:solidFill>
              </a:rPr>
              <a:t>Ufunuo</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22:</a:t>
            </a:r>
            <a:r xmlns:a="http://schemas.openxmlformats.org/drawingml/2006/main">
              <a:rPr lang="sw" altLang="en-US" sz="2800">
                <a:solidFill>
                  <a:schemeClr val="tx1">
                    <a:lumMod val="65000"/>
                    <a:lumOff val="35000"/>
                  </a:schemeClr>
                </a:solidFill>
              </a:rPr>
              <a:t> </a:t>
            </a:r>
            <a:r xmlns:a="http://schemas.openxmlformats.org/drawingml/2006/main">
              <a:rPr lang="sw"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Maswali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Ni nani ambaye hakuona kugeuka sura kwa Yesu?</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Peter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Yohana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Thomas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Thomas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Huko aligeuka sura mbele yao. Uso wake ukang'aa kama jua, mavazi yake yakawa meupe kama nuru.</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17:</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75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a:t>
            </a:r>
            <a:r xmlns:a="http://schemas.openxmlformats.org/drawingml/2006/main">
              <a:rPr lang="sw" altLang="en-US" sz="4400"/>
              <a:t> </a:t>
            </a:r>
            <a:r xmlns:a="http://schemas.openxmlformats.org/drawingml/2006/main">
              <a:rPr lang="sw" altLang="ko-KR" sz="4400"/>
              <a:t>Anapenda Watoto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sw" sz="3600"/>
              <a:t>Yesu alipoona hivyo alikasirika. Akawaambia, Waacheni watoto wadogo waje kwangu, wala msiwazuie, kwa maana ufalme wa Mungu ni wao kama hawa.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Mzazi mmoja alimleta mtoto wake kwa Yesu ili abarikiwe na Yesu.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Kisha, wanafunzi wa Yesu wakamkemea. “Unawezaje kumleta mtoto wako kwa Yesu?”</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alipoona, alisema kwa hasira.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“Usiwazuie watoto kuja kwangu. Ufalme wa Mungu ni wao walio kama watoto hawa.”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Lakini mwana alikuwa amepoteza mali yake yote katika nchi ya mbali na akawa mnyonge.</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“Mtu yeyote ambaye hataupokea ufalme wa Mungu kama mtoto mdogo hatauingia kamwe.” Kisha akawakumbatia wale watoto, akawawekea mikono na kuwabariki.</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Yesu alisema kwamba ufalme wa Mungu ni wa watoto kama hawa.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Na tuwe pia watoto wanaompenda Mungu na kumtii Yesu bila kuwapoteza walio safi, waaminifu.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na moyo wa kweli wa mtoto.</a:t>
            </a:r>
            <a:r xmlns:a="http://schemas.openxmlformats.org/drawingml/2006/main">
              <a:rPr altLang="en-US" lang="sw"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anayewapenda, kuwathamini na kuwabariki watoto.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Wanafunzi walifanya nini watoto walipojaribu kumwendea Yesu?</a:t>
            </a:r>
            <a:r xmlns:a="http://schemas.openxmlformats.org/drawingml/2006/main">
              <a:rPr altLang="en-US" lang="s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Waliwakaribisha kwa furaha.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Waliwakemea wasiende kwa Yesu.</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Walileta watoto kwa Yesu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Waliwapa chakula na kuwarudisha nyumbani.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② </a:t>
            </a:r>
            <a:r xmlns:a="http://schemas.openxmlformats.org/drawingml/2006/main">
              <a:rPr altLang="ko-KR" lang="sw" sz="2800">
                <a:solidFill>
                  <a:srgbClr val="ff0000"/>
                </a:solidFill>
              </a:rPr>
              <a:t>Waliwakemea wasiende kwa Yesu.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sw" sz="3600"/>
              <a:t>Yesu alipoona hivyo alikasirika. Akawaambia, Waacheni watoto wadogo waje kwangu, wala msiwazuie, kwa maana ufalme wa Mungu ni wao kama hawa.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76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Yesu alimponya kipofu, Bartimayo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w" sz="3600"/>
              <a:t>"Nenda," Yesu alisema, "imani yako imekuponya." Mara akapata kuona, akamfuata Yesu njiani.</a:t>
            </a:r>
            <a:endParaRPr xmlns:a="http://schemas.openxmlformats.org/drawingml/2006/main" altLang="ko-KR" lang="en-US" sz="3600"/>
          </a:p>
          <a:p>
            <a:pPr xmlns:a="http://schemas.openxmlformats.org/drawingml/2006/main" lvl="0">
              <a:defRPr/>
            </a:pPr>
            <a:r xmlns:a="http://schemas.openxmlformats.org/drawingml/2006/main">
              <a:rPr altLang="ko-KR" lang="sw"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w"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alipofika Yeriko, kipofu, Bartimayo alikuwa ameketi kando ya njia akiombaomba.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Aliposikia kwamba ni Yesu wa Nazareti, alianza kupiga kelele, "Yesu, Mwana wa Daudi, nihurumie!"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alimwita Bartimayo. “Unataka nikufanyie nini?” Yesu akamuuliza. Yule kipofu akasema, Rabi, nataka kuona.</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Mwana alitambua kwamba alikuwa mnyonge zaidi kuliko watumishi katika nyumba ya baba yake.</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sw" sz="2800">
                <a:solidFill>
                  <a:schemeClr val="tx1">
                    <a:lumMod val="65000"/>
                    <a:lumOff val="35000"/>
                  </a:schemeClr>
                </a:solidFill>
              </a:rPr>
              <a:t>Basi akarudi na kumsihi baba yake amkubali kuwa mmoja wa watumishi wake.</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"Nenda," Yesu alisema, "imani yako imekuponya." Mara akapata kuona.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“Asante, Yesu!” Bartimayo alimfuata Yesu ambaye alimruhusu apate kuona.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Yesu akamwambia Bartimayo, Imani yako imekuponya.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Imani ndiyo inayotuokoa.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Imani inaonyeshwa katika sala ya bidii.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Tunapomwomba Yesu,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Tunapaswa kuwa na imani hii.</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anayesikiliza na kujibu sala zetu za kutoka moyoni.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Je, Bartimayo alimwomba Yesu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Nipe pesa nyingi.</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Ninataka kuwa mfuasi wako.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Acha nitembee juu ya maji.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Ninataka kuona tena.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Ninataka kuona tena.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sw" sz="3600"/>
              <a:t>"Nenda," Yesu alisema, "imani yako imekuponya." Mara akapata kuona, akamfuata Yesu njiani.</a:t>
            </a:r>
            <a:endParaRPr xmlns:a="http://schemas.openxmlformats.org/drawingml/2006/main" altLang="ko-KR" lang="en-US" sz="3600"/>
          </a:p>
          <a:p>
            <a:pPr xmlns:a="http://schemas.openxmlformats.org/drawingml/2006/main" lvl="0">
              <a:defRPr/>
            </a:pPr>
            <a:r xmlns:a="http://schemas.openxmlformats.org/drawingml/2006/main">
              <a:rPr altLang="ko-KR" lang="sw"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sw"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Weka alama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77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Zakayo alipanda juu ya mti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w" sz="3600"/>
              <a:t>Kwa maana Mwana wa Adamu alikuja kutafuta na kuokoa kile kilichopotea."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19:</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Kulikuwa na tajiri mmoja jina lake Zakayo. Alikuwa mkuu wa watoza ushuru, kwa hiyo watu walimchukia.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Siku moja Yesu alikuja kwenye kijiji alichoishi Zakayo. Watu wengi walikuwa wamejazana kumwona Yesu.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Baba yake alipomuona mwanae anakuja kwa mbali, alimkimbilia na kumkumbatia na kumpokea kwa furaha.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Zakayo alipanda juu ya mti ili amwone Yesu. Yesu akamtazama na kusema. “Zakayo, shuka mara moja. Ni lazima nikae nyumbani kwako leo."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Zakayo aliamua kwa Yesu, "Nitawapa maskini nusu ya mali yangu."</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sw" altLang="ko-KR" sz="3000">
                <a:solidFill>
                  <a:schemeClr val="tx1">
                    <a:lumMod val="65000"/>
                    <a:lumOff val="35000"/>
                  </a:schemeClr>
                </a:solidFill>
              </a:rPr>
              <a:t>Yesu alisema, Leo wokovu umefika katika nyumba hii, nimekuja kutafuta na kuokoa kile kilichopotea.</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Zakayo alipokutana na Yesu, alikiri kwamba angetoa mali yake aipendayo sana kwa maskini.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Je, ni jambo gani muhimu zaidi kwako?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Uliacha nini baada ya kukutana na Yesu?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Tunapaswa kukumbuka kwamba kitu cha thamani zaidi kwetu ni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rgbClr val="ff0000"/>
                </a:solidFill>
              </a:rPr>
              <a:t>Yesu ni nani?</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Mwokozi aliyekuja katika nchi hii kuokoa kila mtu bila ubaguzi.</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Ya leo</a:t>
            </a:r>
            <a:r xmlns:a="http://schemas.openxmlformats.org/drawingml/2006/main">
              <a:rPr altLang="en-US" lang="sw" sz="4000">
                <a:solidFill>
                  <a:srgbClr val="ff0000"/>
                </a:solidFill>
              </a:rPr>
              <a:t> </a:t>
            </a:r>
            <a:r xmlns:a="http://schemas.openxmlformats.org/drawingml/2006/main">
              <a:rPr altLang="ko-KR" lang="sw" sz="4000">
                <a:solidFill>
                  <a:srgbClr val="ff0000"/>
                </a:solidFill>
              </a:rPr>
              <a:t>Maswali</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Kwa nini watu walimchukia Zakayo?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Kwa sababu</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yeye</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ilikuwa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mkuu</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Kodi</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mtoza.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Kwa sababu alimwamini Yesu vizuri.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Kwa sababu aliomba sana.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Kwa sababu alikuwa mzuri.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Kwa sababu alikuwa mtoza ushuru mkuu.</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sw" sz="3600"/>
              <a:t>Kwa maana Mwana wa Adamu alikuja kutafuta na kuokoa kile kilichopotea."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Luka</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19:</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sw">
                <a:solidFill>
                  <a:schemeClr val="tx1">
                    <a:lumMod val="50000"/>
                    <a:lumOff val="50000"/>
                  </a:schemeClr>
                </a:solidFill>
              </a:rPr>
              <a:t>78 Neno la Mungu</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sw" sz="4400"/>
              <a:t>Nyumba iliyojengwa juu ya Mwamba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sw" sz="3600"/>
              <a:t>“Basi, kila asikiaye hayo maneno yangu na kuyafanya, anafananishwa na mtu mwenye akili, aliyejenga nyumba yake juu ya mwamba.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7:</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Yesu alisimulia hadithi ya wanaume wawili waliokuwa wakijenga nyumba.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Yesu alisema, "Mungu, baba yako daima anakungoja."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Mmoja wao aliamua kujenga nyumba yake juu ya mchanga, mwingine juu ya mwamba.</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Wawili hao walifanya kazi kwa bidii ili kujenga nyumba. Nyumba zote mbili zilionekana kuwa na nguvu kwa nje bila tofauti kubwa.</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Mvua kubwa iliposababisha mafuriko, nyumba iliyojengwa juu ya mchanga ilisombwa na maji. Lakini ile nyumba iliyojengwa juu ya mwamba ilisimama imara.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Yesu alisema, “Kila mtu anayesikia maneno yangu na kuyafanya anafanana na mtu mwenye hekima aliyejenga nyumba yake juu ya mwamba.”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Yesu alisema, “Kila mtu anayesikia maneno yangu na kuyafanya anafanana na mtu mwenye hekima aliyejenga nyumba yake juu ya mwamba.”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Je, unaweka kila neno la Mungu katika vitendo?</a:t>
            </a:r>
            <a:r xmlns:a="http://schemas.openxmlformats.org/drawingml/2006/main">
              <a:rPr altLang="en-US" lang="sw" sz="3600">
                <a:solidFill>
                  <a:schemeClr val="tx1">
                    <a:lumMod val="65000"/>
                    <a:lumOff val="35000"/>
                  </a:schemeClr>
                </a:solidFill>
              </a:rPr>
              <a:t> </a:t>
            </a:r>
            <a:r xmlns:a="http://schemas.openxmlformats.org/drawingml/2006/main">
              <a:rPr altLang="ko-KR" lang="sw" sz="3600">
                <a:solidFill>
                  <a:schemeClr val="tx1">
                    <a:lumMod val="65000"/>
                    <a:lumOff val="35000"/>
                  </a:schemeClr>
                </a:solidFill>
              </a:rPr>
              <a:t>Tuwe watu wenye hekima wanaotii Neno la Mungu.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anayependezwa na wale wanaotii Neno.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Nyumba iliyojengwa juu ya mchanga ilianguka lini?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Mara tu nyumba ilipojengwa,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Wakati jua lilikuwa linawaka,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Watu wengi walipokuja nyumbani,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Mvua ilinyesha na mafuriko,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Mvua ilinyesha na mafuriko,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sw" sz="3600"/>
              <a:t>“Basi, kila asikiaye hayo maneno yangu na kuyafanya, anafananishwa na mtu mwenye akili, aliyejenga nyumba yake juu ya mwamba.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7:</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79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Wanawali Watano Wenye Hekima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w" sz="3600"/>
              <a:t>"Kwa hiyo kesheni, kwa sababu hamjui siku wala saa."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Tunatenda dhambi nyingi maishani mwetu.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hiyo Tunajisikia hatia kwa kumtenda Mungu dhambi.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Lakini Mungu alitusamehe dhambi zetu daima.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Kwa sababu Yesu tayari amechukua dhambi zetu zote.</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Huna budi kuamini hili na kumwendea Mungu kwa shukrani na furaha.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Kulikuwa na wanawali kumi waliokuwa wakijiandaa kwa karamu ya harusi. Wale wasichana watano wenye busara walitayarisha taa na mafuta ya kutosha, lakini wengine watano hawakufanya.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sw" altLang="ko-KR" sz="3200">
                <a:solidFill>
                  <a:schemeClr val="tx1">
                    <a:lumMod val="65000"/>
                    <a:lumOff val="35000"/>
                  </a:schemeClr>
                </a:solidFill>
              </a:rPr>
              <a:t>Usiku, bwana-arusi alipochelewa, wale wanawali kumi walilala.</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"Bwana harusi yuko hapa!" Wanawali waliamka kwa haraka. Na taa za wale wanawali watano ambao hawakutayarisha mafuta ya kutosha zikazima.</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"Tupe mafuta." "Tukikupa mafuta yetu, tunaweza kukosa mafuta pia. Nenda kachukue mafuta."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wale wasichana watano wapumbavu walipoenda kununua mafuta, mlango wa karamu ulifungwa. Hatimaye, wasichana watano wapumbavu hawakuruhusiwa kuhudhuria karamu hiyo.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sw" sz="3600">
                <a:solidFill>
                  <a:schemeClr val="tx1">
                    <a:lumMod val="65000"/>
                    <a:lumOff val="35000"/>
                  </a:schemeClr>
                </a:solidFill>
              </a:rPr>
              <a:t>Hii ni hadithi ambayo Yesu anatuambia jinsi ya kungoja siku atakaporudi.</a:t>
            </a:r>
            <a:r xmlns:a="http://schemas.openxmlformats.org/drawingml/2006/main">
              <a:rPr altLang="en-US" lang="sw" sz="3600">
                <a:solidFill>
                  <a:schemeClr val="tx1">
                    <a:lumMod val="65000"/>
                    <a:lumOff val="35000"/>
                  </a:schemeClr>
                </a:solidFill>
              </a:rPr>
              <a:t> </a:t>
            </a:r>
            <a:r xmlns:a="http://schemas.openxmlformats.org/drawingml/2006/main">
              <a:rPr altLang="ko-KR" lang="sw" sz="3600">
                <a:solidFill>
                  <a:schemeClr val="tx1">
                    <a:lumMod val="65000"/>
                    <a:lumOff val="35000"/>
                  </a:schemeClr>
                </a:solidFill>
              </a:rPr>
              <a:t>Hakuna anayejua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Yesu atakapokuja tena.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sw" sz="3600">
                <a:solidFill>
                  <a:schemeClr val="tx1">
                    <a:lumMod val="65000"/>
                    <a:lumOff val="35000"/>
                  </a:schemeClr>
                </a:solidFill>
              </a:rPr>
              <a:t>Lakini kama wale wanawali watano wenye busara, ni lazima tuamke sikuzote na kumngojea Yesu kwa moyo uliotayarishwa.</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aliahidi kurudi tena katika nchi hii wakati hakuna ajuaye.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Je, wale wanawali watano wapumbavu hawakutayarisha nini?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mafuta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maji</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nguo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zawadi</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① </a:t>
            </a:r>
            <a:r xmlns:a="http://schemas.openxmlformats.org/drawingml/2006/main">
              <a:rPr altLang="ko-KR" lang="sw" sz="2800">
                <a:solidFill>
                  <a:srgbClr val="ff0000"/>
                </a:solidFill>
              </a:rPr>
              <a:t>mafuta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sw" sz="3600"/>
              <a:t>"Kwa hiyo kesheni, kwa sababu hamjui siku wala saa."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sw" altLang="ko-KR" b="1">
                <a:solidFill>
                  <a:schemeClr val="tx1">
                    <a:lumMod val="50000"/>
                    <a:lumOff val="50000"/>
                  </a:schemeClr>
                </a:solidFill>
              </a:rPr>
              <a:t>80 Neno la Mungu</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sw" altLang="ko-KR" sz="4400"/>
              <a:t>Mfano wa Vipaji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a:t>
            </a:r>
            <a:r xmlns:a="http://schemas.openxmlformats.org/drawingml/2006/main">
              <a:rPr altLang="en-US" lang="sw" sz="3600">
                <a:solidFill>
                  <a:srgbClr val="0070c0"/>
                </a:solidFill>
              </a:rPr>
              <a:t> </a:t>
            </a:r>
            <a:r xmlns:a="http://schemas.openxmlformats.org/drawingml/2006/main">
              <a:rPr altLang="ko-KR" lang="sw" sz="3600">
                <a:solidFill>
                  <a:srgbClr val="0070c0"/>
                </a:solidFill>
              </a:rPr>
              <a:t>ni..</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anayetupenda na kutungoja siku zote.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"Bwana wake akamjibu, 'Vema, mtumishi mwema na mwaminifu! Umekuwa mwaminifu kwa machache, nami nitakuweka juu ya mambo mengi.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Mtu alikabidhi pesa kwa watumishi wake akienda nje ya nchi. Akampa mtumishi wa kwanza talanta tano, wa pili talanta mbili, na wa tatu moja.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sw" sz="2800">
                <a:solidFill>
                  <a:schemeClr val="tx1">
                    <a:lumMod val="65000"/>
                    <a:lumOff val="35000"/>
                  </a:schemeClr>
                </a:solidFill>
              </a:rPr>
              <a:t>Yule mtumishi aliyepokea talanta 5 na talanta mbili akaenda mara moja na kuzitumia fedha zake, akapata faida maradufu. Hata hivyo, mtu mmoja aliyepokea talanta 1 alitoka nje na kuchimba shimo chini na kuficha fedha za bwana wake.</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Bwana aliporudi na kufanya hesabu nao, mtumishi wa kwanza akapata talanta tano zaidi, na wa pili talanta mbili zaidi.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Lakini, mtumishi aliyepokea talanta moja hakupata yoyote. “Bwana, umenipa kipaji kimoja tu. Basi nawezaje kupata pesa zaidi?”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sw" altLang="ko-KR" sz="2800">
                <a:solidFill>
                  <a:schemeClr val="tx1">
                    <a:lumMod val="65000"/>
                    <a:lumOff val="35000"/>
                  </a:schemeClr>
                </a:solidFill>
              </a:rPr>
              <a:t>Bwana wake alikasirika. “Ungeweka pesa yangu kwenye amana kwa mabenki, ningeipokea pamoja na riba. Wewe mtumishi asiyefaa kitu, toka nyumbani kwangu!”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Somo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solidFill>
                  <a:schemeClr val="tx1">
                    <a:lumMod val="65000"/>
                    <a:lumOff val="35000"/>
                  </a:schemeClr>
                </a:solidFill>
              </a:rPr>
              <a:t>Yesu anatuonya tusiwe wavivu kupitia mfano wa talanta.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Kuna kitu muhimu zaidi kuliko kiasi ambacho tumepokea.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Jambo la muhimu zaidi ni kuishi maisha ya utukufu wa Mungu kwa kutumia kwa uaminifu kile ulichonacho.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Sote tunapaswa kuishi maisha ya aina hiyo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sw" sz="3200">
                <a:solidFill>
                  <a:schemeClr val="tx1">
                    <a:lumMod val="65000"/>
                    <a:lumOff val="35000"/>
                  </a:schemeClr>
                </a:solidFill>
              </a:rPr>
              <a:t>kusifiwa na Yesu.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sw" sz="3200"/>
              <a:t>Yesu ni nani?</a:t>
            </a:r>
            <a:r xmlns:a="http://schemas.openxmlformats.org/drawingml/2006/main">
              <a:rPr altLang="en-US" lang="s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rgbClr val="0070c0"/>
                </a:solidFill>
              </a:rPr>
              <a:t>Yesu ni..</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sw" sz="3600">
                <a:solidFill>
                  <a:schemeClr val="tx1">
                    <a:lumMod val="65000"/>
                    <a:lumOff val="35000"/>
                  </a:schemeClr>
                </a:solidFill>
              </a:rPr>
              <a:t>Yesu ndiye bwana wetu, anayetathmini maisha yetu na kututhawabisha ipasavyo.</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solidFill>
                  <a:srgbClr val="ff0000"/>
                </a:solidFill>
              </a:rPr>
              <a:t>Maswali ya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sw" sz="3200">
                <a:solidFill>
                  <a:schemeClr val="tx1">
                    <a:lumMod val="65000"/>
                    <a:lumOff val="35000"/>
                  </a:schemeClr>
                </a:solidFill>
              </a:rPr>
              <a:t>Bwana alikabidhi nini kwa watumishi alipokuwa akisafiri mbali?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① </a:t>
            </a:r>
            <a:r xmlns:a="http://schemas.openxmlformats.org/drawingml/2006/main">
              <a:rPr altLang="ko-KR" lang="sw" sz="2800">
                <a:solidFill>
                  <a:schemeClr val="tx1">
                    <a:lumMod val="65000"/>
                    <a:lumOff val="35000"/>
                  </a:schemeClr>
                </a:solidFill>
              </a:rPr>
              <a:t>nyumba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② </a:t>
            </a:r>
            <a:r xmlns:a="http://schemas.openxmlformats.org/drawingml/2006/main">
              <a:rPr altLang="ko-KR" lang="sw" sz="2800">
                <a:solidFill>
                  <a:schemeClr val="tx1">
                    <a:lumMod val="65000"/>
                    <a:lumOff val="35000"/>
                  </a:schemeClr>
                </a:solidFill>
              </a:rPr>
              <a:t>uwanja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③ </a:t>
            </a:r>
            <a:r xmlns:a="http://schemas.openxmlformats.org/drawingml/2006/main">
              <a:rPr altLang="ko-KR" lang="sw" sz="2800">
                <a:solidFill>
                  <a:schemeClr val="tx1">
                    <a:lumMod val="65000"/>
                    <a:lumOff val="35000"/>
                  </a:schemeClr>
                </a:solidFill>
              </a:rPr>
              <a:t>duka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chemeClr val="tx1">
                    <a:lumMod val="65000"/>
                    <a:lumOff val="35000"/>
                  </a:schemeClr>
                </a:solidFill>
              </a:rPr>
              <a:t>④ </a:t>
            </a:r>
            <a:r xmlns:a="http://schemas.openxmlformats.org/drawingml/2006/main">
              <a:rPr altLang="ko-KR" lang="sw" sz="2800">
                <a:solidFill>
                  <a:schemeClr val="tx1">
                    <a:lumMod val="65000"/>
                    <a:lumOff val="35000"/>
                  </a:schemeClr>
                </a:solidFill>
              </a:rPr>
              <a:t>talanta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sw" sz="2800">
                <a:solidFill>
                  <a:srgbClr val="ff0000"/>
                </a:solidFill>
              </a:rPr>
              <a:t>④ </a:t>
            </a:r>
            <a:r xmlns:a="http://schemas.openxmlformats.org/drawingml/2006/main">
              <a:rPr altLang="ko-KR" lang="sw" sz="2800">
                <a:solidFill>
                  <a:srgbClr val="ff0000"/>
                </a:solidFill>
              </a:rPr>
              <a:t>talanta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sw" sz="4000"/>
              <a:t>Neno la Leo</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sw" sz="3600"/>
              <a:t>"Bwana wake akamjibu, 'Vema, mtumishi mwema na mwaminifu! Umekuwa mwaminifu kwa machache, nami nitakuweka juu ya mambo mengi.</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sw" sz="2800">
                <a:solidFill>
                  <a:schemeClr val="tx1">
                    <a:lumMod val="65000"/>
                    <a:lumOff val="35000"/>
                  </a:schemeClr>
                </a:solidFill>
              </a:rPr>
              <a:t>Mathayo</a:t>
            </a:r>
            <a:r xmlns:a="http://schemas.openxmlformats.org/drawingml/2006/main">
              <a:rPr altLang="en-US" lang="sw" sz="2800">
                <a:solidFill>
                  <a:schemeClr val="tx1">
                    <a:lumMod val="65000"/>
                    <a:lumOff val="35000"/>
                  </a:schemeClr>
                </a:solidFill>
              </a:rPr>
              <a:t> </a:t>
            </a:r>
            <a:r xmlns:a="http://schemas.openxmlformats.org/drawingml/2006/main">
              <a:rPr altLang="ko-KR" lang="sw"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